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3" r:id="rId4"/>
    <p:sldId id="266" r:id="rId5"/>
    <p:sldId id="264" r:id="rId6"/>
    <p:sldId id="265" r:id="rId7"/>
    <p:sldId id="267" r:id="rId8"/>
    <p:sldId id="268" r:id="rId9"/>
    <p:sldId id="269" r:id="rId10"/>
    <p:sldId id="270" r:id="rId11"/>
    <p:sldId id="271" r:id="rId12"/>
    <p:sldId id="272" r:id="rId13"/>
    <p:sldId id="273" r:id="rId14"/>
    <p:sldId id="274" r:id="rId15"/>
    <p:sldId id="276" r:id="rId16"/>
    <p:sldId id="275" r:id="rId17"/>
    <p:sldId id="277"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23-Apr-20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23-Apr-20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23-Apr-20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23-Apr-20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t="-49000" b="-49000"/>
          </a:stretch>
        </a:blip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23-Apr-20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444752"/>
          </a:xfrm>
        </p:spPr>
        <p:txBody>
          <a:bodyPr/>
          <a:lstStyle/>
          <a:p>
            <a:r>
              <a:rPr lang="en-US" dirty="0" smtClean="0"/>
              <a:t>CASE TAKING-</a:t>
            </a:r>
            <a:r>
              <a:rPr lang="en-US" dirty="0" err="1" smtClean="0"/>
              <a:t>Dr.H.A.ROBERT</a:t>
            </a:r>
            <a:endParaRPr lang="en-US" dirty="0"/>
          </a:p>
        </p:txBody>
      </p:sp>
      <p:sp>
        <p:nvSpPr>
          <p:cNvPr id="3" name="Content Placeholder 2"/>
          <p:cNvSpPr>
            <a:spLocks noGrp="1"/>
          </p:cNvSpPr>
          <p:nvPr>
            <p:ph idx="1"/>
          </p:nvPr>
        </p:nvSpPr>
        <p:spPr>
          <a:xfrm>
            <a:off x="457200" y="4419600"/>
            <a:ext cx="8229600" cy="1981200"/>
          </a:xfrm>
        </p:spPr>
        <p:txBody>
          <a:bodyPr>
            <a:normAutofit/>
          </a:bodyPr>
          <a:lstStyle/>
          <a:p>
            <a:pPr algn="r">
              <a:buNone/>
            </a:pPr>
            <a:r>
              <a:rPr lang="en-US" sz="2400" dirty="0" err="1" smtClean="0">
                <a:solidFill>
                  <a:srgbClr val="FF0000"/>
                </a:solidFill>
              </a:rPr>
              <a:t>Dr.Priyanka</a:t>
            </a:r>
            <a:r>
              <a:rPr lang="en-US" sz="2400" dirty="0" smtClean="0">
                <a:solidFill>
                  <a:srgbClr val="FF0000"/>
                </a:solidFill>
              </a:rPr>
              <a:t> P S</a:t>
            </a:r>
          </a:p>
          <a:p>
            <a:pPr algn="r">
              <a:buNone/>
            </a:pPr>
            <a:r>
              <a:rPr lang="en-US" sz="2400" dirty="0" smtClean="0">
                <a:solidFill>
                  <a:srgbClr val="FF0000"/>
                </a:solidFill>
              </a:rPr>
              <a:t>Assistant Professor</a:t>
            </a:r>
          </a:p>
          <a:p>
            <a:pPr algn="r">
              <a:buNone/>
            </a:pPr>
            <a:r>
              <a:rPr lang="en-US" sz="2400" dirty="0" smtClean="0">
                <a:solidFill>
                  <a:srgbClr val="FF0000"/>
                </a:solidFill>
              </a:rPr>
              <a:t>Dept. Of Repertory, SKHMC</a:t>
            </a:r>
            <a:endParaRPr lang="en-US" sz="2400" dirty="0">
              <a:solidFill>
                <a:srgbClr val="FF0000"/>
              </a:solidFill>
            </a:endParaRPr>
          </a:p>
        </p:txBody>
      </p:sp>
      <p:pic>
        <p:nvPicPr>
          <p:cNvPr id="4" name="Content Placeholder 3" descr="herbert-roberts.jpg"/>
          <p:cNvPicPr>
            <a:picLocks noChangeAspect="1"/>
          </p:cNvPicPr>
          <p:nvPr/>
        </p:nvPicPr>
        <p:blipFill>
          <a:blip r:embed="rId2"/>
          <a:stretch>
            <a:fillRect/>
          </a:stretch>
        </p:blipFill>
        <p:spPr>
          <a:xfrm>
            <a:off x="0" y="4038600"/>
            <a:ext cx="3048001" cy="2819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INFORMATION</a:t>
            </a:r>
            <a:endParaRPr lang="en-US" dirty="0"/>
          </a:p>
        </p:txBody>
      </p:sp>
      <p:sp>
        <p:nvSpPr>
          <p:cNvPr id="3" name="Content Placeholder 2"/>
          <p:cNvSpPr>
            <a:spLocks noGrp="1"/>
          </p:cNvSpPr>
          <p:nvPr>
            <p:ph idx="1"/>
          </p:nvPr>
        </p:nvSpPr>
        <p:spPr/>
        <p:txBody>
          <a:bodyPr/>
          <a:lstStyle/>
          <a:p>
            <a:pPr>
              <a:buNone/>
            </a:pPr>
            <a:r>
              <a:rPr lang="en-US" dirty="0" smtClean="0">
                <a:latin typeface="Arabic Typesetting" pitchFamily="66" charset="-78"/>
                <a:cs typeface="Arabic Typesetting" pitchFamily="66" charset="-78"/>
              </a:rPr>
              <a:t>7. Source </a:t>
            </a:r>
            <a:r>
              <a:rPr lang="en-US" dirty="0" smtClean="0">
                <a:latin typeface="Arabic Typesetting" pitchFamily="66" charset="-78"/>
                <a:cs typeface="Arabic Typesetting" pitchFamily="66" charset="-78"/>
              </a:rPr>
              <a:t>of information must be scanned with great deal of circumspection and he must weigh the integrity of the source as being worthy of consideration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CASE</a:t>
            </a:r>
            <a:endParaRPr lang="en-US" dirty="0"/>
          </a:p>
        </p:txBody>
      </p:sp>
      <p:sp>
        <p:nvSpPr>
          <p:cNvPr id="3" name="Content Placeholder 2"/>
          <p:cNvSpPr>
            <a:spLocks noGrp="1"/>
          </p:cNvSpPr>
          <p:nvPr>
            <p:ph idx="1"/>
          </p:nvPr>
        </p:nvSpPr>
        <p:spPr/>
        <p:txBody>
          <a:bodyPr/>
          <a:lstStyle/>
          <a:p>
            <a:pPr marL="633222" indent="-514350">
              <a:buClr>
                <a:srgbClr val="FF0000"/>
              </a:buClr>
              <a:buNone/>
            </a:pPr>
            <a:r>
              <a:rPr lang="en-US" dirty="0" smtClean="0">
                <a:latin typeface="Arabic Typesetting" pitchFamily="66" charset="-78"/>
                <a:cs typeface="Arabic Typesetting" pitchFamily="66" charset="-78"/>
              </a:rPr>
              <a:t>8. In </a:t>
            </a:r>
            <a:r>
              <a:rPr lang="en-US" dirty="0" smtClean="0">
                <a:latin typeface="Arabic Typesetting" pitchFamily="66" charset="-78"/>
                <a:cs typeface="Arabic Typesetting" pitchFamily="66" charset="-78"/>
              </a:rPr>
              <a:t>case of acute condition, the physician must inquire only in to acute state alone and don’t dip chronic into it</a:t>
            </a:r>
            <a:r>
              <a:rPr lang="en-US" dirty="0" smtClean="0">
                <a:latin typeface="Arabic Typesetting" pitchFamily="66" charset="-78"/>
                <a:cs typeface="Arabic Typesetting" pitchFamily="66" charset="-78"/>
              </a:rPr>
              <a:t>.</a:t>
            </a:r>
          </a:p>
          <a:p>
            <a:pPr marL="633222" indent="-514350" algn="just">
              <a:buClr>
                <a:srgbClr val="FF0000"/>
              </a:buClr>
            </a:pPr>
            <a:r>
              <a:rPr lang="en-US" dirty="0" smtClean="0">
                <a:latin typeface="Arabic Typesetting" pitchFamily="66" charset="-78"/>
                <a:cs typeface="Arabic Typesetting" pitchFamily="66" charset="-78"/>
              </a:rPr>
              <a:t>In acute illnesses, take the acute symptoms, carefully record each one, and find out all there is to know</a:t>
            </a:r>
          </a:p>
          <a:p>
            <a:pPr marL="633222" indent="-514350">
              <a:buClr>
                <a:srgbClr val="FF0000"/>
              </a:buClr>
              <a:buNone/>
            </a:pPr>
            <a:endParaRPr lang="en-US" dirty="0" smtClean="0">
              <a:latin typeface="Arabic Typesetting" pitchFamily="66" charset="-78"/>
              <a:cs typeface="Arabic Typesetting" pitchFamily="66"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CASE</a:t>
            </a:r>
            <a:endParaRPr lang="en-US" dirty="0"/>
          </a:p>
        </p:txBody>
      </p:sp>
      <p:sp>
        <p:nvSpPr>
          <p:cNvPr id="3" name="Content Placeholder 2"/>
          <p:cNvSpPr>
            <a:spLocks noGrp="1"/>
          </p:cNvSpPr>
          <p:nvPr>
            <p:ph idx="1"/>
          </p:nvPr>
        </p:nvSpPr>
        <p:spPr/>
        <p:txBody>
          <a:bodyPr/>
          <a:lstStyle/>
          <a:p>
            <a:pPr>
              <a:buNone/>
            </a:pPr>
            <a:r>
              <a:rPr lang="en-US" dirty="0" smtClean="0">
                <a:latin typeface="Arabic Typesetting" pitchFamily="66" charset="-78"/>
                <a:cs typeface="Arabic Typesetting" pitchFamily="66" charset="-78"/>
              </a:rPr>
              <a:t>9. There </a:t>
            </a:r>
            <a:r>
              <a:rPr lang="en-US" dirty="0" smtClean="0">
                <a:latin typeface="Arabic Typesetting" pitchFamily="66" charset="-78"/>
                <a:cs typeface="Arabic Typesetting" pitchFamily="66" charset="-78"/>
              </a:rPr>
              <a:t>is no time in the history of the case when one sees the picture of the chronic underlying conditions , so plainly as the end of an acute attack</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EXAMINATION</a:t>
            </a:r>
            <a:endParaRPr lang="en-US" dirty="0"/>
          </a:p>
        </p:txBody>
      </p:sp>
      <p:sp>
        <p:nvSpPr>
          <p:cNvPr id="3" name="Content Placeholder 2"/>
          <p:cNvSpPr>
            <a:spLocks noGrp="1"/>
          </p:cNvSpPr>
          <p:nvPr>
            <p:ph idx="1"/>
          </p:nvPr>
        </p:nvSpPr>
        <p:spPr/>
        <p:txBody>
          <a:bodyPr/>
          <a:lstStyle/>
          <a:p>
            <a:pPr>
              <a:buNone/>
            </a:pPr>
            <a:r>
              <a:rPr lang="en-US" dirty="0" smtClean="0">
                <a:latin typeface="Arabic Typesetting" pitchFamily="66" charset="-78"/>
                <a:cs typeface="Arabic Typesetting" pitchFamily="66" charset="-78"/>
              </a:rPr>
              <a:t>10. Homoeopathic </a:t>
            </a:r>
            <a:r>
              <a:rPr lang="en-US" dirty="0" smtClean="0">
                <a:latin typeface="Arabic Typesetting" pitchFamily="66" charset="-78"/>
                <a:cs typeface="Arabic Typesetting" pitchFamily="66" charset="-78"/>
              </a:rPr>
              <a:t>physicians must be the masters with the art of cross examination. Every movement and expression of the patient should be observed.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CASE</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Arabic Typesetting" pitchFamily="66" charset="-78"/>
                <a:cs typeface="Arabic Typesetting" pitchFamily="66" charset="-78"/>
              </a:rPr>
              <a:t>11. In </a:t>
            </a:r>
            <a:r>
              <a:rPr lang="en-US" dirty="0" smtClean="0">
                <a:latin typeface="Arabic Typesetting" pitchFamily="66" charset="-78"/>
                <a:cs typeface="Arabic Typesetting" pitchFamily="66" charset="-78"/>
              </a:rPr>
              <a:t>chronic case, consider the general symptoms- physical &amp; Mental</a:t>
            </a:r>
            <a:r>
              <a:rPr lang="en-US" dirty="0" smtClean="0">
                <a:latin typeface="Arabic Typesetting" pitchFamily="66" charset="-78"/>
                <a:cs typeface="Arabic Typesetting" pitchFamily="66" charset="-78"/>
              </a:rPr>
              <a:t>.</a:t>
            </a:r>
          </a:p>
          <a:p>
            <a:pPr algn="just"/>
            <a:r>
              <a:rPr lang="en-US" dirty="0" smtClean="0">
                <a:latin typeface="Arabic Typesetting" pitchFamily="66" charset="-78"/>
                <a:cs typeface="Arabic Typesetting" pitchFamily="66" charset="-78"/>
              </a:rPr>
              <a:t>In chronic </a:t>
            </a:r>
            <a:r>
              <a:rPr lang="en-US" dirty="0" smtClean="0">
                <a:latin typeface="Arabic Typesetting" pitchFamily="66" charset="-78"/>
                <a:cs typeface="Arabic Typesetting" pitchFamily="66" charset="-78"/>
              </a:rPr>
              <a:t>picture, record all the symptoms as far back as you can dig out the symptoms, and the sequence of the symptom pictures, and prescribe for that state</a:t>
            </a:r>
            <a:r>
              <a:rPr lang="en-US" b="1" i="1" dirty="0" smtClean="0">
                <a:latin typeface="Times New Roman" pitchFamily="18" charset="0"/>
                <a:cs typeface="Times New Roman" pitchFamily="18" charset="0"/>
              </a:rPr>
              <a:t>.</a:t>
            </a:r>
          </a:p>
          <a:p>
            <a:r>
              <a:rPr lang="en-US" sz="3000" dirty="0" smtClean="0">
                <a:latin typeface="Arabic Typesetting" pitchFamily="66" charset="-78"/>
                <a:cs typeface="Arabic Typesetting" pitchFamily="66" charset="-78"/>
              </a:rPr>
              <a:t>chronic work it is necessary to take into consideration the general symptoms; general symptoms we mean those symptoms which pertain to the patient as a whole      </a:t>
            </a:r>
          </a:p>
          <a:p>
            <a:pPr algn="just"/>
            <a:endParaRPr lang="en-US" b="1" i="1" dirty="0" smtClean="0">
              <a:latin typeface="Times New Roman" pitchFamily="18" charset="0"/>
              <a:cs typeface="Times New Roman" pitchFamily="18" charset="0"/>
            </a:endParaRPr>
          </a:p>
          <a:p>
            <a:pPr>
              <a:buNone/>
            </a:pPr>
            <a:endParaRPr lang="en-US" dirty="0" smtClean="0">
              <a:latin typeface="Arabic Typesetting" pitchFamily="66" charset="-78"/>
              <a:cs typeface="Arabic Typesetting" pitchFamily="66" charset="-78"/>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Arabic Typesetting" pitchFamily="66" charset="-78"/>
                <a:cs typeface="Arabic Typesetting" pitchFamily="66" charset="-78"/>
              </a:rPr>
              <a:t>The aggravations(Seasonal, weather, Sun, wind, cold, dry, wet, fog, changes of weather, before storm or rain or snow),Tendency to take cold, sore throat, headache, Reactions: reaction to fresh air, positions.</a:t>
            </a:r>
          </a:p>
          <a:p>
            <a:r>
              <a:rPr lang="en-US" dirty="0" smtClean="0">
                <a:latin typeface="Arabic Typesetting" pitchFamily="66" charset="-78"/>
                <a:cs typeface="Arabic Typesetting" pitchFamily="66" charset="-78"/>
              </a:rPr>
              <a:t>The periodicity </a:t>
            </a:r>
          </a:p>
          <a:p>
            <a:r>
              <a:rPr lang="en-US" dirty="0" err="1" smtClean="0">
                <a:latin typeface="Arabic Typesetting" pitchFamily="66" charset="-78"/>
                <a:cs typeface="Arabic Typesetting" pitchFamily="66" charset="-78"/>
              </a:rPr>
              <a:t>Thermic</a:t>
            </a:r>
            <a:r>
              <a:rPr lang="en-US" dirty="0" smtClean="0">
                <a:latin typeface="Arabic Typesetting" pitchFamily="66" charset="-78"/>
                <a:cs typeface="Arabic Typesetting" pitchFamily="66" charset="-78"/>
              </a:rPr>
              <a:t> reactions of the patient? Is he hot or chilly</a:t>
            </a:r>
          </a:p>
          <a:p>
            <a:r>
              <a:rPr lang="en-US" dirty="0" smtClean="0">
                <a:latin typeface="Arabic Typesetting" pitchFamily="66" charset="-78"/>
                <a:cs typeface="Arabic Typesetting" pitchFamily="66" charset="-78"/>
              </a:rPr>
              <a:t>Aversions and cravings </a:t>
            </a:r>
          </a:p>
          <a:p>
            <a:r>
              <a:rPr lang="en-US" dirty="0" smtClean="0">
                <a:latin typeface="Arabic Typesetting" pitchFamily="66" charset="-78"/>
                <a:cs typeface="Arabic Typesetting" pitchFamily="66" charset="-78"/>
              </a:rPr>
              <a:t>Seep and dreams </a:t>
            </a:r>
          </a:p>
          <a:p>
            <a:r>
              <a:rPr lang="en-US" dirty="0" smtClean="0">
                <a:latin typeface="Arabic Typesetting" pitchFamily="66" charset="-78"/>
                <a:cs typeface="Arabic Typesetting" pitchFamily="66" charset="-78"/>
              </a:rPr>
              <a:t>Sexual functions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INTERRUPTION</a:t>
            </a:r>
            <a:endParaRPr lang="en-US" dirty="0"/>
          </a:p>
        </p:txBody>
      </p:sp>
      <p:sp>
        <p:nvSpPr>
          <p:cNvPr id="3" name="Content Placeholder 2"/>
          <p:cNvSpPr>
            <a:spLocks noGrp="1"/>
          </p:cNvSpPr>
          <p:nvPr>
            <p:ph idx="1"/>
          </p:nvPr>
        </p:nvSpPr>
        <p:spPr/>
        <p:txBody>
          <a:bodyPr/>
          <a:lstStyle/>
          <a:p>
            <a:pPr>
              <a:buNone/>
            </a:pPr>
            <a:r>
              <a:rPr lang="en-US" dirty="0" smtClean="0">
                <a:latin typeface="Arabic Typesetting" pitchFamily="66" charset="-78"/>
                <a:cs typeface="Arabic Typesetting" pitchFamily="66" charset="-78"/>
              </a:rPr>
              <a:t>12. Physician </a:t>
            </a:r>
            <a:r>
              <a:rPr lang="en-US" dirty="0" smtClean="0">
                <a:latin typeface="Arabic Typesetting" pitchFamily="66" charset="-78"/>
                <a:cs typeface="Arabic Typesetting" pitchFamily="66" charset="-78"/>
              </a:rPr>
              <a:t>shouldn’t interrupt his patient while he/she is telling all he/she has known of his case, except in so far as he may require guidance to keep him to the subject in hand. Here we must complete the case.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dirty="0" smtClean="0"/>
              <a:t>ACUTE  EXACERBATION IN CHRONIC CASE</a:t>
            </a:r>
            <a:endParaRPr lang="en-US" dirty="0"/>
          </a:p>
        </p:txBody>
      </p:sp>
      <p:sp>
        <p:nvSpPr>
          <p:cNvPr id="3" name="Content Placeholder 2"/>
          <p:cNvSpPr>
            <a:spLocks noGrp="1"/>
          </p:cNvSpPr>
          <p:nvPr>
            <p:ph idx="1"/>
          </p:nvPr>
        </p:nvSpPr>
        <p:spPr/>
        <p:txBody>
          <a:bodyPr>
            <a:normAutofit/>
          </a:bodyPr>
          <a:lstStyle/>
          <a:p>
            <a:r>
              <a:rPr lang="en-US" sz="3000" dirty="0" smtClean="0">
                <a:latin typeface="Arabic Typesetting" pitchFamily="66" charset="-78"/>
                <a:cs typeface="Arabic Typesetting" pitchFamily="66" charset="-78"/>
              </a:rPr>
              <a:t>A/c </a:t>
            </a:r>
            <a:r>
              <a:rPr lang="en-US" sz="3000" dirty="0" smtClean="0">
                <a:latin typeface="Arabic Typesetting" pitchFamily="66" charset="-78"/>
                <a:cs typeface="Arabic Typesetting" pitchFamily="66" charset="-78"/>
              </a:rPr>
              <a:t>condition in </a:t>
            </a:r>
            <a:r>
              <a:rPr lang="en-US" sz="3000" dirty="0" smtClean="0">
                <a:latin typeface="Arabic Typesetting" pitchFamily="66" charset="-78"/>
                <a:cs typeface="Arabic Typesetting" pitchFamily="66" charset="-78"/>
              </a:rPr>
              <a:t>C/c </a:t>
            </a:r>
            <a:r>
              <a:rPr lang="en-US" sz="3000" dirty="0" err="1" smtClean="0">
                <a:latin typeface="Arabic Typesetting" pitchFamily="66" charset="-78"/>
                <a:cs typeface="Arabic Typesetting" pitchFamily="66" charset="-78"/>
              </a:rPr>
              <a:t>ds</a:t>
            </a:r>
            <a:r>
              <a:rPr lang="en-US" sz="3000" dirty="0" smtClean="0">
                <a:latin typeface="Arabic Typesetting" pitchFamily="66" charset="-78"/>
                <a:cs typeface="Arabic Typesetting" pitchFamily="66" charset="-78"/>
              </a:rPr>
              <a:t>-     In an acute explosion the chronic picture will retreat completely; therefore, in treating the complete picture that is present there will be no need to take the chronic picture into consideration. </a:t>
            </a:r>
          </a:p>
          <a:p>
            <a:r>
              <a:rPr lang="en-US" sz="3000" dirty="0" smtClean="0">
                <a:latin typeface="Arabic Typesetting" pitchFamily="66" charset="-78"/>
                <a:cs typeface="Arabic Typesetting" pitchFamily="66" charset="-78"/>
              </a:rPr>
              <a:t>At the close of the acute attack we again see the chronic picture. Then will be the time to deal with it</a:t>
            </a:r>
            <a:endParaRPr lang="en-US" sz="3000" dirty="0">
              <a:latin typeface="Arabic Typesetting" pitchFamily="66" charset="-78"/>
              <a:cs typeface="Arabic Typesetting" pitchFamily="66"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967335"/>
            <a:ext cx="6629400" cy="1200329"/>
          </a:xfrm>
          <a:prstGeom prst="rect">
            <a:avLst/>
          </a:prstGeom>
          <a:noFill/>
        </p:spPr>
        <p:txBody>
          <a:bodyPr wrap="square" lIns="91440" tIns="45720" rIns="91440" bIns="45720">
            <a:spAutoFit/>
          </a:bodyPr>
          <a:lstStyle/>
          <a:p>
            <a:pPr algn="ctr"/>
            <a:r>
              <a:rPr lang="en-US"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THANK YOU</a:t>
            </a:r>
            <a:endParaRPr lang="en-US" sz="7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INSTRUCTIONS ON CASE TAKING</a:t>
            </a:r>
            <a:endParaRPr lang="en-US" dirty="0"/>
          </a:p>
        </p:txBody>
      </p:sp>
      <p:sp>
        <p:nvSpPr>
          <p:cNvPr id="3" name="Content Placeholder 2"/>
          <p:cNvSpPr>
            <a:spLocks noGrp="1"/>
          </p:cNvSpPr>
          <p:nvPr>
            <p:ph idx="1"/>
          </p:nvPr>
        </p:nvSpPr>
        <p:spPr>
          <a:xfrm>
            <a:off x="457200" y="1981200"/>
            <a:ext cx="8229600" cy="3657600"/>
          </a:xfrm>
        </p:spPr>
        <p:txBody>
          <a:bodyPr>
            <a:normAutofit/>
          </a:bodyPr>
          <a:lstStyle/>
          <a:p>
            <a:r>
              <a:rPr lang="en-US" dirty="0" err="1" smtClean="0">
                <a:latin typeface="Arabic Typesetting" pitchFamily="66" charset="-78"/>
                <a:cs typeface="Arabic Typesetting" pitchFamily="66" charset="-78"/>
              </a:rPr>
              <a:t>Dr.H.A</a:t>
            </a:r>
            <a:r>
              <a:rPr lang="en-US" dirty="0" smtClean="0">
                <a:latin typeface="Arabic Typesetting" pitchFamily="66" charset="-78"/>
                <a:cs typeface="Arabic Typesetting" pitchFamily="66" charset="-78"/>
              </a:rPr>
              <a:t>. Robert has mentioned about the cautions to be followed during case taking in his book,</a:t>
            </a:r>
          </a:p>
          <a:p>
            <a:pPr>
              <a:buNone/>
            </a:pPr>
            <a:r>
              <a:rPr lang="en-US" sz="2800" b="1" i="1" dirty="0" smtClean="0">
                <a:latin typeface="Calibri" pitchFamily="34" charset="0"/>
              </a:rPr>
              <a:t> </a:t>
            </a:r>
          </a:p>
          <a:p>
            <a:pPr algn="ctr">
              <a:buNone/>
            </a:pPr>
            <a:r>
              <a:rPr lang="en-US" sz="2800" b="1" i="1" dirty="0" smtClean="0">
                <a:solidFill>
                  <a:srgbClr val="0070C0"/>
                </a:solidFill>
                <a:latin typeface="Calibri" pitchFamily="34" charset="0"/>
              </a:rPr>
              <a:t>“The principles &amp; the art of cure by Homoeopathy”</a:t>
            </a:r>
          </a:p>
          <a:p>
            <a:endParaRPr lang="en-US" sz="2800" dirty="0" smtClean="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Arabic Typesetting" pitchFamily="66" charset="-78"/>
                <a:cs typeface="Arabic Typesetting" pitchFamily="66" charset="-78"/>
              </a:rPr>
              <a:t>In taking the case, the homoeopathic physician has two objects in view. 	</a:t>
            </a:r>
          </a:p>
          <a:p>
            <a:pPr marL="0" indent="0">
              <a:buNone/>
            </a:pPr>
            <a:r>
              <a:rPr lang="en-US" sz="4400" dirty="0" smtClean="0">
                <a:latin typeface="Arabic Typesetting" pitchFamily="66" charset="-78"/>
                <a:cs typeface="Arabic Typesetting" pitchFamily="66" charset="-78"/>
              </a:rPr>
              <a:t>	</a:t>
            </a:r>
            <a:r>
              <a:rPr lang="en-US" b="1" dirty="0" smtClean="0">
                <a:latin typeface="Arabic Typesetting" pitchFamily="66" charset="-78"/>
                <a:cs typeface="Arabic Typesetting" pitchFamily="66" charset="-78"/>
              </a:rPr>
              <a:t>1.DIAGNOSIS </a:t>
            </a:r>
            <a:endParaRPr lang="en-US" b="1" dirty="0" smtClean="0">
              <a:latin typeface="Arabic Typesetting" pitchFamily="66" charset="-78"/>
              <a:cs typeface="Arabic Typesetting" pitchFamily="66" charset="-78"/>
            </a:endParaRPr>
          </a:p>
          <a:p>
            <a:pPr marL="0" indent="0">
              <a:buNone/>
            </a:pPr>
            <a:r>
              <a:rPr lang="en-US" b="1" dirty="0" smtClean="0">
                <a:latin typeface="Arabic Typesetting" pitchFamily="66" charset="-78"/>
                <a:cs typeface="Arabic Typesetting" pitchFamily="66" charset="-78"/>
              </a:rPr>
              <a:t>	2.TOTALITY OF SYMPTOM</a:t>
            </a:r>
          </a:p>
          <a:p>
            <a:pPr marL="0" indent="0">
              <a:buNone/>
            </a:pPr>
            <a:r>
              <a:rPr lang="en-US" b="1" dirty="0" smtClean="0">
                <a:latin typeface="Arabic Typesetting" pitchFamily="66" charset="-78"/>
                <a:cs typeface="Arabic Typesetting" pitchFamily="66" charset="-78"/>
              </a:rPr>
              <a:t>             (INDIVIDUALISATION</a:t>
            </a:r>
            <a:r>
              <a:rPr lang="en-US" b="1" i="1" dirty="0" smtClean="0">
                <a:latin typeface="Times New Roman" pitchFamily="18" charset="0"/>
                <a:cs typeface="Times New Roman" pitchFamily="18"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RECORD</a:t>
            </a:r>
            <a:endParaRPr lang="en-US" dirty="0"/>
          </a:p>
        </p:txBody>
      </p:sp>
      <p:sp>
        <p:nvSpPr>
          <p:cNvPr id="3" name="Content Placeholder 2"/>
          <p:cNvSpPr>
            <a:spLocks noGrp="1"/>
          </p:cNvSpPr>
          <p:nvPr>
            <p:ph idx="1"/>
          </p:nvPr>
        </p:nvSpPr>
        <p:spPr/>
        <p:txBody>
          <a:bodyPr/>
          <a:lstStyle/>
          <a:p>
            <a:pPr marL="633222" indent="-514350">
              <a:buClr>
                <a:srgbClr val="FF0000"/>
              </a:buClr>
              <a:buNone/>
            </a:pPr>
            <a:r>
              <a:rPr lang="en-US" b="1" i="1" dirty="0" smtClean="0">
                <a:latin typeface="Arabic Typesetting" pitchFamily="66" charset="-78"/>
                <a:cs typeface="Arabic Typesetting" pitchFamily="66" charset="-78"/>
              </a:rPr>
              <a:t>1.Physician </a:t>
            </a:r>
            <a:r>
              <a:rPr lang="en-US" b="1" i="1" dirty="0" smtClean="0">
                <a:latin typeface="Arabic Typesetting" pitchFamily="66" charset="-78"/>
                <a:cs typeface="Arabic Typesetting" pitchFamily="66" charset="-78"/>
              </a:rPr>
              <a:t>must have case record</a:t>
            </a:r>
          </a:p>
          <a:p>
            <a:r>
              <a:rPr lang="en-US" dirty="0" smtClean="0">
                <a:latin typeface="Arabic Typesetting" pitchFamily="66" charset="-78"/>
                <a:cs typeface="Arabic Typesetting" pitchFamily="66" charset="-78"/>
              </a:rPr>
              <a:t>Case records.. first requisite in taking the case         </a:t>
            </a:r>
          </a:p>
          <a:p>
            <a:r>
              <a:rPr lang="en-US" dirty="0" smtClean="0">
                <a:latin typeface="Arabic Typesetting" pitchFamily="66" charset="-78"/>
                <a:cs typeface="Arabic Typesetting" pitchFamily="66" charset="-78"/>
              </a:rPr>
              <a:t>In making the first prescription, this record is all-important; and in the making of subsequent prescriptions and in reviewing the case so that we may know the sequence of symptoms and the order of disappearance of the symptoms, we cannot move with any degree</a:t>
            </a:r>
          </a:p>
          <a:p>
            <a:r>
              <a:rPr lang="en-US" dirty="0" smtClean="0">
                <a:latin typeface="Arabic Typesetting" pitchFamily="66" charset="-78"/>
                <a:cs typeface="Arabic Typesetting" pitchFamily="66" charset="-78"/>
              </a:rPr>
              <a:t>Record in accessible form.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 OF PHYSICIAN</a:t>
            </a:r>
            <a:endParaRPr lang="en-US" dirty="0"/>
          </a:p>
        </p:txBody>
      </p:sp>
      <p:sp>
        <p:nvSpPr>
          <p:cNvPr id="3" name="Content Placeholder 2"/>
          <p:cNvSpPr>
            <a:spLocks noGrp="1"/>
          </p:cNvSpPr>
          <p:nvPr>
            <p:ph idx="1"/>
          </p:nvPr>
        </p:nvSpPr>
        <p:spPr/>
        <p:txBody>
          <a:bodyPr/>
          <a:lstStyle/>
          <a:p>
            <a:pPr marL="633222" indent="-514350">
              <a:buClr>
                <a:srgbClr val="FF0000"/>
              </a:buClr>
              <a:buNone/>
            </a:pPr>
            <a:r>
              <a:rPr lang="en-US" dirty="0" smtClean="0">
                <a:latin typeface="Arabic Typesetting" pitchFamily="66" charset="-78"/>
                <a:cs typeface="Arabic Typesetting" pitchFamily="66" charset="-78"/>
              </a:rPr>
              <a:t>2. Attitude </a:t>
            </a:r>
            <a:r>
              <a:rPr lang="en-US" dirty="0" smtClean="0">
                <a:latin typeface="Arabic Typesetting" pitchFamily="66" charset="-78"/>
                <a:cs typeface="Arabic Typesetting" pitchFamily="66" charset="-78"/>
              </a:rPr>
              <a:t>of physician should be one of absolute rest and poise, with no preconceived idea or prejudices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History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Arabic Typesetting" pitchFamily="66" charset="-78"/>
                <a:cs typeface="Arabic Typesetting" pitchFamily="66" charset="-78"/>
              </a:rPr>
              <a:t>3. Physician </a:t>
            </a:r>
            <a:r>
              <a:rPr lang="en-US" dirty="0" smtClean="0">
                <a:latin typeface="Arabic Typesetting" pitchFamily="66" charset="-78"/>
                <a:cs typeface="Arabic Typesetting" pitchFamily="66" charset="-78"/>
              </a:rPr>
              <a:t>must not fail to get a picture of the type of ailments from which the members of the family have suffered. Consanguinity plays an important part in hereditary tendencies as well as in prescription.</a:t>
            </a:r>
          </a:p>
          <a:p>
            <a:r>
              <a:rPr lang="en-US" dirty="0" smtClean="0">
                <a:latin typeface="Arabic Typesetting" pitchFamily="66" charset="-78"/>
                <a:cs typeface="Arabic Typesetting" pitchFamily="66" charset="-78"/>
              </a:rPr>
              <a:t>Then we are often greatly helped by getting a record of the family; that is, the age of the parents, their general health, and cause of death if they are deceased.</a:t>
            </a:r>
          </a:p>
          <a:p>
            <a:r>
              <a:rPr lang="en-US" dirty="0" smtClean="0">
                <a:latin typeface="Arabic Typesetting" pitchFamily="66" charset="-78"/>
                <a:cs typeface="Arabic Typesetting" pitchFamily="66" charset="-78"/>
              </a:rPr>
              <a:t> This applies to brothers and sisters also; and we must not neglect to get a picture of the types of ailments from which they have suffered. </a:t>
            </a:r>
            <a:endParaRPr lang="en-US" dirty="0" smtClean="0">
              <a:latin typeface="Arabic Typesetting" pitchFamily="66" charset="-78"/>
              <a:cs typeface="Arabic Typesetting" pitchFamily="66" charset="-78"/>
            </a:endParaRPr>
          </a:p>
          <a:p>
            <a:r>
              <a:rPr lang="en-US" dirty="0" smtClean="0">
                <a:latin typeface="Arabic Typesetting" pitchFamily="66" charset="-78"/>
                <a:cs typeface="Arabic Typesetting" pitchFamily="66" charset="-78"/>
              </a:rPr>
              <a:t>Find out, if possible, if there is or has been blood relationships between ancestors. </a:t>
            </a:r>
          </a:p>
          <a:p>
            <a:endParaRPr lang="en-US" dirty="0" smtClean="0">
              <a:latin typeface="Arabic Typesetting" pitchFamily="66" charset="-78"/>
              <a:cs typeface="Arabic Typesetting" pitchFamily="66" charset="-78"/>
            </a:endParaRPr>
          </a:p>
          <a:p>
            <a:endParaRPr lang="en-US"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HISTORY</a:t>
            </a:r>
            <a:endParaRPr lang="en-US" dirty="0"/>
          </a:p>
        </p:txBody>
      </p:sp>
      <p:sp>
        <p:nvSpPr>
          <p:cNvPr id="3" name="Content Placeholder 2"/>
          <p:cNvSpPr>
            <a:spLocks noGrp="1"/>
          </p:cNvSpPr>
          <p:nvPr>
            <p:ph idx="1"/>
          </p:nvPr>
        </p:nvSpPr>
        <p:spPr/>
        <p:txBody>
          <a:bodyPr/>
          <a:lstStyle/>
          <a:p>
            <a:pPr>
              <a:buNone/>
            </a:pPr>
            <a:r>
              <a:rPr lang="en-US" dirty="0" smtClean="0">
                <a:latin typeface="Arabic Typesetting" pitchFamily="66" charset="-78"/>
                <a:cs typeface="Arabic Typesetting" pitchFamily="66" charset="-78"/>
              </a:rPr>
              <a:t>4.Special </a:t>
            </a:r>
            <a:r>
              <a:rPr lang="en-US" dirty="0" smtClean="0">
                <a:latin typeface="Arabic Typesetting" pitchFamily="66" charset="-78"/>
                <a:cs typeface="Arabic Typesetting" pitchFamily="66" charset="-78"/>
              </a:rPr>
              <a:t>care is taken while recording the past history of patient to inquire about his recovery from each illness.</a:t>
            </a:r>
          </a:p>
          <a:p>
            <a:r>
              <a:rPr lang="en-US" dirty="0" smtClean="0">
                <a:latin typeface="Arabic Typesetting" pitchFamily="66" charset="-78"/>
                <a:cs typeface="Arabic Typesetting" pitchFamily="66" charset="-78"/>
              </a:rPr>
              <a:t>What illnesses has he had?        </a:t>
            </a:r>
          </a:p>
          <a:p>
            <a:r>
              <a:rPr lang="en-US" dirty="0" smtClean="0">
                <a:latin typeface="Arabic Typesetting" pitchFamily="66" charset="-78"/>
                <a:cs typeface="Arabic Typesetting" pitchFamily="66" charset="-78"/>
              </a:rPr>
              <a:t>How about his recovery from each illness? </a:t>
            </a:r>
          </a:p>
          <a:p>
            <a:r>
              <a:rPr lang="en-US" dirty="0" smtClean="0">
                <a:latin typeface="Arabic Typesetting" pitchFamily="66" charset="-78"/>
                <a:cs typeface="Arabic Typesetting" pitchFamily="66" charset="-78"/>
              </a:rPr>
              <a:t>Particularly note whether he reports himself as fully recovering from illnesses, or whether he says he "has not been well since" any particular illness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REVIEW</a:t>
            </a:r>
            <a:endParaRPr lang="en-US" dirty="0"/>
          </a:p>
        </p:txBody>
      </p:sp>
      <p:sp>
        <p:nvSpPr>
          <p:cNvPr id="3" name="Content Placeholder 2"/>
          <p:cNvSpPr>
            <a:spLocks noGrp="1"/>
          </p:cNvSpPr>
          <p:nvPr>
            <p:ph idx="1"/>
          </p:nvPr>
        </p:nvSpPr>
        <p:spPr>
          <a:xfrm>
            <a:off x="457200" y="1775191"/>
            <a:ext cx="8458200" cy="4854209"/>
          </a:xfrm>
        </p:spPr>
        <p:txBody>
          <a:bodyPr>
            <a:normAutofit fontScale="70000" lnSpcReduction="20000"/>
          </a:bodyPr>
          <a:lstStyle/>
          <a:p>
            <a:pPr marL="633222" indent="-514350">
              <a:buClr>
                <a:srgbClr val="FF0000"/>
              </a:buClr>
              <a:buFont typeface="+mj-lt"/>
              <a:buAutoNum type="arabicPeriod" startAt="5"/>
            </a:pPr>
            <a:r>
              <a:rPr lang="en-US" sz="4100" dirty="0" smtClean="0">
                <a:latin typeface="Arabic Typesetting" pitchFamily="66" charset="-78"/>
                <a:cs typeface="Arabic Typesetting" pitchFamily="66" charset="-78"/>
              </a:rPr>
              <a:t>The physician must listen interestingly. He must take care of</a:t>
            </a:r>
          </a:p>
          <a:p>
            <a:pPr marL="633222" indent="-514350">
              <a:buClr>
                <a:srgbClr val="FF0000"/>
              </a:buClr>
              <a:buFont typeface="Wingdings" pitchFamily="2" charset="2"/>
              <a:buChar char="Ø"/>
            </a:pPr>
            <a:r>
              <a:rPr lang="en-US" sz="4100" dirty="0" smtClean="0">
                <a:latin typeface="Arabic Typesetting" pitchFamily="66" charset="-78"/>
                <a:cs typeface="Arabic Typesetting" pitchFamily="66" charset="-78"/>
              </a:rPr>
              <a:t>Avoid leading questions</a:t>
            </a:r>
          </a:p>
          <a:p>
            <a:pPr marL="633222" indent="-514350">
              <a:buClr>
                <a:srgbClr val="FF0000"/>
              </a:buClr>
              <a:buFont typeface="Wingdings" pitchFamily="2" charset="2"/>
              <a:buChar char="Ø"/>
            </a:pPr>
            <a:r>
              <a:rPr lang="en-US" sz="4100" dirty="0" smtClean="0">
                <a:latin typeface="Arabic Typesetting" pitchFamily="66" charset="-78"/>
                <a:cs typeface="Arabic Typesetting" pitchFamily="66" charset="-78"/>
              </a:rPr>
              <a:t>Never ask direct questions</a:t>
            </a:r>
          </a:p>
          <a:p>
            <a:pPr marL="633222" indent="-514350">
              <a:buClr>
                <a:srgbClr val="FF0000"/>
              </a:buClr>
              <a:buFont typeface="Wingdings" pitchFamily="2" charset="2"/>
              <a:buChar char="Ø"/>
            </a:pPr>
            <a:r>
              <a:rPr lang="en-US" sz="4100" dirty="0" smtClean="0">
                <a:latin typeface="Arabic Typesetting" pitchFamily="66" charset="-78"/>
                <a:cs typeface="Arabic Typesetting" pitchFamily="66" charset="-78"/>
              </a:rPr>
              <a:t>Never ask alternating questions</a:t>
            </a:r>
          </a:p>
          <a:p>
            <a:pPr marL="633222" indent="-514350">
              <a:buClr>
                <a:srgbClr val="FF0000"/>
              </a:buClr>
              <a:buFont typeface="Wingdings" pitchFamily="2" charset="2"/>
              <a:buChar char="Ø"/>
            </a:pPr>
            <a:r>
              <a:rPr lang="en-US" sz="4100" dirty="0" smtClean="0">
                <a:latin typeface="Arabic Typesetting" pitchFamily="66" charset="-78"/>
                <a:cs typeface="Arabic Typesetting" pitchFamily="66" charset="-78"/>
              </a:rPr>
              <a:t>Avoid questioning along line of remedy</a:t>
            </a:r>
          </a:p>
          <a:p>
            <a:pPr marL="633222" indent="-514350">
              <a:buClr>
                <a:srgbClr val="FF0000"/>
              </a:buClr>
              <a:buFont typeface="Wingdings" pitchFamily="2" charset="2"/>
              <a:buChar char="Ø"/>
            </a:pPr>
            <a:r>
              <a:rPr lang="en-US" sz="4100" dirty="0" smtClean="0">
                <a:latin typeface="Arabic Typesetting" pitchFamily="66" charset="-78"/>
                <a:cs typeface="Arabic Typesetting" pitchFamily="66" charset="-78"/>
              </a:rPr>
              <a:t>While dealing with one symptom, confine yourself to symptom alone</a:t>
            </a:r>
            <a:r>
              <a:rPr lang="en-US" sz="4100" dirty="0" smtClean="0">
                <a:latin typeface="Arabic Typesetting" pitchFamily="66" charset="-78"/>
                <a:cs typeface="Arabic Typesetting" pitchFamily="66" charset="-78"/>
              </a:rPr>
              <a:t>.</a:t>
            </a:r>
          </a:p>
          <a:p>
            <a:pPr marL="633222" indent="-514350">
              <a:buClr>
                <a:srgbClr val="FF0000"/>
              </a:buClr>
              <a:buNone/>
            </a:pPr>
            <a:r>
              <a:rPr lang="en-US" sz="4100" dirty="0" smtClean="0">
                <a:latin typeface="Arabic Typesetting" pitchFamily="66" charset="-78"/>
                <a:cs typeface="Arabic Typesetting" pitchFamily="66" charset="-78"/>
              </a:rPr>
              <a:t>W</a:t>
            </a:r>
            <a:r>
              <a:rPr lang="en-US" sz="4100" dirty="0" smtClean="0">
                <a:latin typeface="Arabic Typesetting" pitchFamily="66" charset="-78"/>
                <a:cs typeface="Arabic Typesetting" pitchFamily="66" charset="-78"/>
              </a:rPr>
              <a:t>e </a:t>
            </a:r>
            <a:r>
              <a:rPr lang="en-US" sz="4100" dirty="0" smtClean="0">
                <a:latin typeface="Arabic Typesetting" pitchFamily="66" charset="-78"/>
                <a:cs typeface="Arabic Typesetting" pitchFamily="66" charset="-78"/>
              </a:rPr>
              <a:t>must be very cautious not to allow this to prejudice us in favor of the remedy suggested by questioning the patient along this line, and thus perhaps bias the patient in his </a:t>
            </a:r>
            <a:r>
              <a:rPr lang="en-US" sz="4100" dirty="0" smtClean="0">
                <a:latin typeface="Arabic Typesetting" pitchFamily="66" charset="-78"/>
                <a:cs typeface="Arabic Typesetting" pitchFamily="66" charset="-78"/>
              </a:rPr>
              <a:t>replies</a:t>
            </a:r>
          </a:p>
          <a:p>
            <a:pPr marL="633222" indent="-514350">
              <a:buClr>
                <a:srgbClr val="FF0000"/>
              </a:buClr>
              <a:buNone/>
            </a:pPr>
            <a:r>
              <a:rPr lang="en-US" sz="4100" dirty="0" smtClean="0">
                <a:latin typeface="Arabic Typesetting" pitchFamily="66" charset="-78"/>
                <a:cs typeface="Arabic Typesetting" pitchFamily="66" charset="-78"/>
              </a:rPr>
              <a:t>While dealing with an acute condition, the physician should inquire into the acute state alone, and not attempt to dip into a chronic state at the </a:t>
            </a:r>
            <a:r>
              <a:rPr lang="en-US" sz="4100" dirty="0" err="1" smtClean="0">
                <a:latin typeface="Arabic Typesetting" pitchFamily="66" charset="-78"/>
                <a:cs typeface="Arabic Typesetting" pitchFamily="66" charset="-78"/>
              </a:rPr>
              <a:t>sametime</a:t>
            </a:r>
            <a:endParaRPr lang="en-US" sz="4100" dirty="0" smtClean="0">
              <a:latin typeface="Arabic Typesetting" pitchFamily="66" charset="-78"/>
              <a:cs typeface="Arabic Typesetting" pitchFamily="66" charset="-78"/>
            </a:endParaRPr>
          </a:p>
          <a:p>
            <a:pPr marL="633222" indent="-514350">
              <a:buClr>
                <a:srgbClr val="FF0000"/>
              </a:buClr>
              <a:buNone/>
            </a:pPr>
            <a:endParaRPr lang="en-US" dirty="0" smtClean="0">
              <a:latin typeface="Arabic Typesetting" pitchFamily="66" charset="-78"/>
              <a:cs typeface="Arabic Typesetting" pitchFamily="66" charset="-78"/>
            </a:endParaRPr>
          </a:p>
          <a:p>
            <a:pPr marL="633222" indent="-514350">
              <a:buClr>
                <a:srgbClr val="FF0000"/>
              </a:buClr>
              <a:buFont typeface="Wingdings" pitchFamily="2" charset="2"/>
              <a:buChar char="Ø"/>
            </a:pPr>
            <a:endParaRPr lang="en-US" dirty="0" smtClean="0">
              <a:latin typeface="Arabic Typesetting" pitchFamily="66" charset="-78"/>
              <a:cs typeface="Arabic Typesetting" pitchFamily="66" charset="-78"/>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SYMPTOM</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Arabic Typesetting" pitchFamily="66" charset="-78"/>
                <a:cs typeface="Arabic Typesetting" pitchFamily="66" charset="-78"/>
              </a:rPr>
              <a:t>6. Complete </a:t>
            </a:r>
            <a:r>
              <a:rPr lang="en-US" dirty="0" smtClean="0">
                <a:latin typeface="Arabic Typesetting" pitchFamily="66" charset="-78"/>
                <a:cs typeface="Arabic Typesetting" pitchFamily="66" charset="-78"/>
              </a:rPr>
              <a:t>every symptom</a:t>
            </a:r>
          </a:p>
          <a:p>
            <a:pPr marL="0" indent="0">
              <a:buNone/>
            </a:pPr>
            <a:r>
              <a:rPr lang="en-US" dirty="0" smtClean="0">
                <a:latin typeface="Arabic Typesetting" pitchFamily="66" charset="-78"/>
                <a:cs typeface="Arabic Typesetting" pitchFamily="66" charset="-78"/>
              </a:rPr>
              <a:t>We must complete, as far as possible, every </a:t>
            </a:r>
            <a:r>
              <a:rPr lang="en-US" dirty="0" smtClean="0">
                <a:latin typeface="Arabic Typesetting" pitchFamily="66" charset="-78"/>
                <a:cs typeface="Arabic Typesetting" pitchFamily="66" charset="-78"/>
              </a:rPr>
              <a:t> symptom </a:t>
            </a:r>
            <a:r>
              <a:rPr lang="en-US" dirty="0" smtClean="0">
                <a:latin typeface="Arabic Typesetting" pitchFamily="66" charset="-78"/>
                <a:cs typeface="Arabic Typesetting" pitchFamily="66" charset="-78"/>
              </a:rPr>
              <a:t>that has been presented </a:t>
            </a:r>
            <a:r>
              <a:rPr lang="en-US" dirty="0" smtClean="0">
                <a:latin typeface="Arabic Typesetting" pitchFamily="66" charset="-78"/>
                <a:cs typeface="Arabic Typesetting" pitchFamily="66" charset="-78"/>
              </a:rPr>
              <a:t> </a:t>
            </a:r>
            <a:endParaRPr lang="en-US" dirty="0" smtClean="0">
              <a:latin typeface="Arabic Typesetting" pitchFamily="66" charset="-78"/>
              <a:cs typeface="Arabic Typesetting" pitchFamily="66" charset="-78"/>
            </a:endParaRPr>
          </a:p>
          <a:p>
            <a:r>
              <a:rPr lang="en-US" dirty="0" smtClean="0">
                <a:latin typeface="Arabic Typesetting" pitchFamily="66" charset="-78"/>
                <a:cs typeface="Arabic Typesetting" pitchFamily="66" charset="-78"/>
              </a:rPr>
              <a:t>Time and place          </a:t>
            </a:r>
          </a:p>
          <a:p>
            <a:r>
              <a:rPr lang="en-US" dirty="0" smtClean="0">
                <a:latin typeface="Arabic Typesetting" pitchFamily="66" charset="-78"/>
                <a:cs typeface="Arabic Typesetting" pitchFamily="66" charset="-78"/>
              </a:rPr>
              <a:t>The sensations;          </a:t>
            </a:r>
          </a:p>
          <a:p>
            <a:r>
              <a:rPr lang="en-US" dirty="0" smtClean="0">
                <a:latin typeface="Arabic Typesetting" pitchFamily="66" charset="-78"/>
                <a:cs typeface="Arabic Typesetting" pitchFamily="66" charset="-78"/>
              </a:rPr>
              <a:t>The kind of distress- the type of pain; all of the  modalities connected with each individual symptom as much as possible.</a:t>
            </a:r>
          </a:p>
          <a:p>
            <a:r>
              <a:rPr lang="en-US" dirty="0" smtClean="0">
                <a:latin typeface="Arabic Typesetting" pitchFamily="66" charset="-78"/>
                <a:cs typeface="Arabic Typesetting" pitchFamily="66" charset="-78"/>
              </a:rPr>
              <a:t>The probable causation</a:t>
            </a:r>
          </a:p>
          <a:p>
            <a:pPr marL="0" indent="0">
              <a:buNone/>
            </a:pPr>
            <a:r>
              <a:rPr lang="en-US" dirty="0" smtClean="0">
                <a:latin typeface="Arabic Typesetting" pitchFamily="66" charset="-78"/>
                <a:cs typeface="Arabic Typesetting" pitchFamily="66" charset="-78"/>
              </a:rPr>
              <a:t>Emotional </a:t>
            </a:r>
            <a:r>
              <a:rPr lang="en-US" dirty="0" smtClean="0">
                <a:latin typeface="Arabic Typesetting" pitchFamily="66" charset="-78"/>
                <a:cs typeface="Arabic Typesetting" pitchFamily="66" charset="-78"/>
              </a:rPr>
              <a:t>reaction of the patient should also be noted.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TotalTime>
  <Words>909</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CASE TAKING-Dr.H.A.ROBERT</vt:lpstr>
      <vt:lpstr>INSTRUCTIONS ON CASE TAKING</vt:lpstr>
      <vt:lpstr>Slide 3</vt:lpstr>
      <vt:lpstr>CASE RECORD</vt:lpstr>
      <vt:lpstr>ATTITUDE OF PHYSICIAN</vt:lpstr>
      <vt:lpstr>Family History</vt:lpstr>
      <vt:lpstr>PAST HISTORY</vt:lpstr>
      <vt:lpstr>CASE REVIEW</vt:lpstr>
      <vt:lpstr>COMPLETE SYMPTOM</vt:lpstr>
      <vt:lpstr>SOURCE OF INFORMATION</vt:lpstr>
      <vt:lpstr>ACUTE CASE</vt:lpstr>
      <vt:lpstr>HISTORY OF CASE</vt:lpstr>
      <vt:lpstr>CROSS EXAMINATION</vt:lpstr>
      <vt:lpstr>CHRONIC CASE</vt:lpstr>
      <vt:lpstr>Slide 15</vt:lpstr>
      <vt:lpstr>NO INTERRUPTION</vt:lpstr>
      <vt:lpstr>ACUTE  EXACERBATION IN CHRONIC CASE</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TAKING-Dr.H.A.ROBERT</dc:title>
  <dc:creator>New</dc:creator>
  <cp:lastModifiedBy>New</cp:lastModifiedBy>
  <cp:revision>18</cp:revision>
  <dcterms:created xsi:type="dcterms:W3CDTF">2006-08-16T00:00:00Z</dcterms:created>
  <dcterms:modified xsi:type="dcterms:W3CDTF">2020-04-23T05:45:38Z</dcterms:modified>
</cp:coreProperties>
</file>